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7" r:id="rId3"/>
    <p:sldId id="261" r:id="rId4"/>
    <p:sldId id="262" r:id="rId5"/>
    <p:sldId id="259" r:id="rId6"/>
    <p:sldId id="266" r:id="rId7"/>
    <p:sldId id="260" r:id="rId8"/>
    <p:sldId id="267" r:id="rId9"/>
    <p:sldId id="263" r:id="rId10"/>
    <p:sldId id="264" r:id="rId11"/>
    <p:sldId id="265"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9" autoAdjust="0"/>
    <p:restoredTop sz="94660"/>
  </p:normalViewPr>
  <p:slideViewPr>
    <p:cSldViewPr snapToGrid="0">
      <p:cViewPr varScale="1">
        <p:scale>
          <a:sx n="128" d="100"/>
          <a:sy n="128" d="100"/>
        </p:scale>
        <p:origin x="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12/9/17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12/9/17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157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vernscape@gmail.com" TargetMode="External"/><Relationship Id="rId3" Type="http://schemas.openxmlformats.org/officeDocument/2006/relationships/hyperlink" Target="mailto:Susan.Preston3@btinterne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The Pathfinder Leadership Programme - PLP</a:t>
            </a:r>
            <a:br>
              <a:rPr lang="en-GB" dirty="0" smtClean="0"/>
            </a:br>
            <a:endParaRPr lang="en-GB" dirty="0"/>
          </a:p>
        </p:txBody>
      </p:sp>
      <p:sp>
        <p:nvSpPr>
          <p:cNvPr id="3" name="Subtitle 2"/>
          <p:cNvSpPr>
            <a:spLocks noGrp="1"/>
          </p:cNvSpPr>
          <p:nvPr>
            <p:ph type="subTitle" idx="1"/>
          </p:nvPr>
        </p:nvSpPr>
        <p:spPr/>
        <p:txBody>
          <a:bodyPr/>
          <a:lstStyle/>
          <a:p>
            <a:r>
              <a:rPr lang="en-GB" dirty="0" smtClean="0"/>
              <a:t>PLC - Pathfinder </a:t>
            </a:r>
            <a:r>
              <a:rPr lang="en-GB" dirty="0"/>
              <a:t>Leadership Certification</a:t>
            </a:r>
          </a:p>
          <a:p>
            <a:endParaRPr lang="en-GB" dirty="0"/>
          </a:p>
          <a:p>
            <a:r>
              <a:rPr lang="en-GB" dirty="0" smtClean="0"/>
              <a:t>PSLC - Pathfinder </a:t>
            </a:r>
            <a:r>
              <a:rPr lang="en-GB" dirty="0"/>
              <a:t>Staff Leadership Certification</a:t>
            </a:r>
          </a:p>
        </p:txBody>
      </p:sp>
    </p:spTree>
    <p:extLst>
      <p:ext uri="{BB962C8B-B14F-4D97-AF65-F5344CB8AC3E}">
        <p14:creationId xmlns:p14="http://schemas.microsoft.com/office/powerpoint/2010/main" val="172622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9016379" cy="601504"/>
          </a:xfrm>
        </p:spPr>
        <p:txBody>
          <a:bodyPr>
            <a:normAutofit fontScale="90000"/>
          </a:bodyPr>
          <a:lstStyle/>
          <a:p>
            <a:pPr eaLnBrk="0" hangingPunct="0"/>
            <a:r>
              <a:rPr lang="en-GB" b="1" dirty="0"/>
              <a:t>Future  Certifications</a:t>
            </a:r>
          </a:p>
        </p:txBody>
      </p:sp>
      <p:sp>
        <p:nvSpPr>
          <p:cNvPr id="3" name="Content Placeholder 2"/>
          <p:cNvSpPr>
            <a:spLocks noGrp="1"/>
          </p:cNvSpPr>
          <p:nvPr>
            <p:ph idx="1"/>
          </p:nvPr>
        </p:nvSpPr>
        <p:spPr>
          <a:xfrm>
            <a:off x="463826" y="993913"/>
            <a:ext cx="10946295" cy="5353877"/>
          </a:xfrm>
        </p:spPr>
        <p:txBody>
          <a:bodyPr>
            <a:normAutofit/>
          </a:bodyPr>
          <a:lstStyle/>
          <a:p>
            <a:pPr eaLnBrk="0" hangingPunct="0"/>
            <a:r>
              <a:rPr lang="en-GB" dirty="0"/>
              <a:t>Social Issues Certification</a:t>
            </a:r>
            <a:endParaRPr lang="en-GB" sz="2600" dirty="0"/>
          </a:p>
          <a:p>
            <a:pPr eaLnBrk="0" hangingPunct="0"/>
            <a:r>
              <a:rPr lang="en-GB" dirty="0"/>
              <a:t>Human Relations Certification</a:t>
            </a:r>
            <a:endParaRPr lang="en-GB" sz="2600" dirty="0"/>
          </a:p>
          <a:p>
            <a:pPr eaLnBrk="0" hangingPunct="0"/>
            <a:r>
              <a:rPr lang="en-GB" dirty="0"/>
              <a:t>Camping Leader Certification</a:t>
            </a:r>
            <a:endParaRPr lang="en-GB" sz="2600" dirty="0"/>
          </a:p>
          <a:p>
            <a:pPr eaLnBrk="0" hangingPunct="0"/>
            <a:r>
              <a:rPr lang="en-GB" dirty="0"/>
              <a:t>Wilderness Leader Certification</a:t>
            </a:r>
            <a:endParaRPr lang="en-GB" sz="2600" dirty="0"/>
          </a:p>
          <a:p>
            <a:pPr eaLnBrk="0" hangingPunct="0"/>
            <a:r>
              <a:rPr lang="en-GB" dirty="0"/>
              <a:t>Outreach Leader Certification</a:t>
            </a:r>
            <a:endParaRPr lang="en-GB" sz="2600" dirty="0"/>
          </a:p>
          <a:p>
            <a:pPr eaLnBrk="0" hangingPunct="0"/>
            <a:r>
              <a:rPr lang="en-GB" dirty="0"/>
              <a:t>Spiritual Leader Certification</a:t>
            </a:r>
            <a:endParaRPr lang="en-GB" sz="2600" dirty="0"/>
          </a:p>
          <a:p>
            <a:pPr eaLnBrk="0" hangingPunct="0"/>
            <a:r>
              <a:rPr lang="en-GB" dirty="0"/>
              <a:t>Area Coordinator Certification</a:t>
            </a:r>
            <a:endParaRPr lang="en-GB" sz="2600" dirty="0"/>
          </a:p>
          <a:p>
            <a:pPr eaLnBrk="0" hangingPunct="0"/>
            <a:r>
              <a:rPr lang="en-GB" dirty="0"/>
              <a:t>Event Coordinator Certification</a:t>
            </a:r>
            <a:endParaRPr lang="en-GB" sz="2600" dirty="0"/>
          </a:p>
          <a:p>
            <a:pPr eaLnBrk="0" hangingPunct="0"/>
            <a:r>
              <a:rPr lang="en-GB" dirty="0"/>
              <a:t>Conf. Lay Director Certification</a:t>
            </a:r>
            <a:endParaRPr lang="en-GB" sz="2600" dirty="0"/>
          </a:p>
          <a:p>
            <a:r>
              <a:rPr lang="en-GB" dirty="0"/>
              <a:t>Adult Leader Trainer Certification (Similar to the old PIA) </a:t>
            </a:r>
          </a:p>
        </p:txBody>
      </p:sp>
    </p:spTree>
    <p:extLst>
      <p:ext uri="{BB962C8B-B14F-4D97-AF65-F5344CB8AC3E}">
        <p14:creationId xmlns:p14="http://schemas.microsoft.com/office/powerpoint/2010/main" val="3207847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9016379" cy="601504"/>
          </a:xfrm>
        </p:spPr>
        <p:txBody>
          <a:bodyPr>
            <a:normAutofit fontScale="90000"/>
          </a:bodyPr>
          <a:lstStyle/>
          <a:p>
            <a:pPr eaLnBrk="0" hangingPunct="0"/>
            <a:r>
              <a:rPr lang="en-GB" b="1" dirty="0"/>
              <a:t>Training </a:t>
            </a:r>
            <a:r>
              <a:rPr lang="en-GB" b="1" dirty="0" smtClean="0"/>
              <a:t>dates for </a:t>
            </a:r>
            <a:r>
              <a:rPr lang="en-GB" b="1" dirty="0" smtClean="0"/>
              <a:t>2018</a:t>
            </a:r>
            <a:endParaRPr lang="en-GB" b="1" dirty="0"/>
          </a:p>
        </p:txBody>
      </p:sp>
      <p:sp>
        <p:nvSpPr>
          <p:cNvPr id="3" name="Content Placeholder 2"/>
          <p:cNvSpPr>
            <a:spLocks noGrp="1"/>
          </p:cNvSpPr>
          <p:nvPr>
            <p:ph idx="1"/>
          </p:nvPr>
        </p:nvSpPr>
        <p:spPr>
          <a:xfrm>
            <a:off x="1282148" y="837295"/>
            <a:ext cx="10336695" cy="5278583"/>
          </a:xfrm>
        </p:spPr>
        <p:txBody>
          <a:bodyPr>
            <a:normAutofit/>
          </a:bodyPr>
          <a:lstStyle/>
          <a:p>
            <a:pPr eaLnBrk="0" hangingPunct="0"/>
            <a:r>
              <a:rPr lang="en-GB" sz="2400" dirty="0" smtClean="0"/>
              <a:t>Orientation </a:t>
            </a:r>
            <a:r>
              <a:rPr lang="en-GB" sz="2400" dirty="0"/>
              <a:t>Day </a:t>
            </a:r>
            <a:r>
              <a:rPr lang="en-GB" sz="2400" dirty="0" smtClean="0"/>
              <a:t>				</a:t>
            </a:r>
            <a:r>
              <a:rPr lang="en-GB" sz="2400" dirty="0"/>
              <a:t>	</a:t>
            </a:r>
            <a:r>
              <a:rPr lang="en-GB" sz="2400" dirty="0" smtClean="0"/>
              <a:t>- 14</a:t>
            </a:r>
            <a:r>
              <a:rPr lang="en-GB" sz="2400" baseline="30000" dirty="0" smtClean="0"/>
              <a:t>th</a:t>
            </a:r>
            <a:r>
              <a:rPr lang="en-GB" sz="2400" dirty="0" smtClean="0"/>
              <a:t> January/11</a:t>
            </a:r>
            <a:r>
              <a:rPr lang="en-GB" sz="2400" baseline="30000" dirty="0" smtClean="0"/>
              <a:t>th</a:t>
            </a:r>
            <a:r>
              <a:rPr lang="en-GB" sz="2400" dirty="0" smtClean="0"/>
              <a:t> </a:t>
            </a:r>
            <a:r>
              <a:rPr lang="en-GB" sz="2400" dirty="0"/>
              <a:t>February – Advent 															</a:t>
            </a:r>
            <a:r>
              <a:rPr lang="en-GB" sz="2400" dirty="0" smtClean="0"/>
              <a:t>Centre/Oxford Church</a:t>
            </a:r>
            <a:endParaRPr lang="en-GB" sz="2400" dirty="0"/>
          </a:p>
          <a:p>
            <a:pPr eaLnBrk="0" hangingPunct="0"/>
            <a:r>
              <a:rPr lang="en-GB" sz="2400" dirty="0" smtClean="0"/>
              <a:t>Seminar </a:t>
            </a:r>
            <a:r>
              <a:rPr lang="en-GB" sz="2400" dirty="0"/>
              <a:t>Weekend 			</a:t>
            </a:r>
            <a:r>
              <a:rPr lang="en-GB" sz="2400" dirty="0" smtClean="0"/>
              <a:t>		- 4</a:t>
            </a:r>
            <a:r>
              <a:rPr lang="en-GB" sz="2400" baseline="30000" dirty="0" smtClean="0"/>
              <a:t>th</a:t>
            </a:r>
            <a:r>
              <a:rPr lang="en-GB" sz="2400" dirty="0" smtClean="0"/>
              <a:t> </a:t>
            </a:r>
            <a:r>
              <a:rPr lang="en-GB" sz="2400" dirty="0"/>
              <a:t>– 7</a:t>
            </a:r>
            <a:r>
              <a:rPr lang="en-GB" sz="2400" baseline="30000" dirty="0" smtClean="0"/>
              <a:t>th</a:t>
            </a:r>
            <a:r>
              <a:rPr lang="en-GB" sz="2400" dirty="0" smtClean="0"/>
              <a:t> May – Academy Newland 																	Park</a:t>
            </a:r>
            <a:endParaRPr lang="en-GB" sz="2400" dirty="0"/>
          </a:p>
          <a:p>
            <a:pPr eaLnBrk="0" hangingPunct="0"/>
            <a:r>
              <a:rPr lang="en-GB" sz="2400" dirty="0" smtClean="0"/>
              <a:t>Outdoor Education Weekend </a:t>
            </a:r>
            <a:r>
              <a:rPr lang="en-GB" sz="2400" dirty="0"/>
              <a:t>	</a:t>
            </a:r>
            <a:r>
              <a:rPr lang="en-GB" sz="2400" dirty="0" smtClean="0"/>
              <a:t>	- 8</a:t>
            </a:r>
            <a:r>
              <a:rPr lang="en-GB" sz="2400" baseline="30000" dirty="0" smtClean="0"/>
              <a:t>th</a:t>
            </a:r>
            <a:r>
              <a:rPr lang="en-GB" sz="2400" dirty="0" smtClean="0"/>
              <a:t> June – </a:t>
            </a:r>
            <a:r>
              <a:rPr lang="en-GB" dirty="0" smtClean="0"/>
              <a:t>10</a:t>
            </a:r>
            <a:r>
              <a:rPr lang="en-GB" sz="2400" baseline="30000" dirty="0" smtClean="0"/>
              <a:t>th</a:t>
            </a:r>
            <a:r>
              <a:rPr lang="en-GB" sz="2400" dirty="0" smtClean="0"/>
              <a:t> June – </a:t>
            </a:r>
            <a:r>
              <a:rPr lang="en-GB" sz="2400" dirty="0"/>
              <a:t>Phasels </a:t>
            </a:r>
            <a:r>
              <a:rPr lang="en-GB" sz="2400" dirty="0" smtClean="0"/>
              <a:t>Wood</a:t>
            </a:r>
            <a:r>
              <a:rPr lang="en-GB" sz="2400" dirty="0"/>
              <a:t>	</a:t>
            </a:r>
            <a:endParaRPr lang="en-GB" sz="2400" dirty="0" smtClean="0"/>
          </a:p>
          <a:p>
            <a:pPr eaLnBrk="0" hangingPunct="0"/>
            <a:r>
              <a:rPr lang="en-GB" sz="2400" dirty="0" smtClean="0"/>
              <a:t>Support Day 1 						- 24</a:t>
            </a:r>
            <a:r>
              <a:rPr lang="en-GB" sz="2400" baseline="30000" dirty="0" smtClean="0"/>
              <a:t>th</a:t>
            </a:r>
            <a:r>
              <a:rPr lang="en-GB" sz="2400" dirty="0" smtClean="0"/>
              <a:t> June </a:t>
            </a:r>
            <a:r>
              <a:rPr lang="mr-IN" sz="2400" dirty="0" smtClean="0"/>
              <a:t>–</a:t>
            </a:r>
            <a:r>
              <a:rPr lang="en-GB" sz="2400" dirty="0" smtClean="0"/>
              <a:t> Advent Centre</a:t>
            </a:r>
          </a:p>
          <a:p>
            <a:pPr eaLnBrk="0" hangingPunct="0"/>
            <a:r>
              <a:rPr lang="en-GB" sz="2400" dirty="0" smtClean="0"/>
              <a:t>Support Day 2						- 22</a:t>
            </a:r>
            <a:r>
              <a:rPr lang="en-GB" sz="2400" baseline="30000" dirty="0" smtClean="0"/>
              <a:t>nd</a:t>
            </a:r>
            <a:r>
              <a:rPr lang="en-GB" sz="2400" dirty="0" smtClean="0"/>
              <a:t> July</a:t>
            </a:r>
          </a:p>
          <a:p>
            <a:pPr eaLnBrk="0" hangingPunct="0"/>
            <a:r>
              <a:rPr lang="en-GB" sz="2400" dirty="0" smtClean="0"/>
              <a:t>Support Day 3						- 23</a:t>
            </a:r>
            <a:r>
              <a:rPr lang="en-GB" sz="2400" baseline="30000" dirty="0" smtClean="0"/>
              <a:t>rd</a:t>
            </a:r>
            <a:r>
              <a:rPr lang="en-GB" sz="2400" dirty="0" smtClean="0"/>
              <a:t> September</a:t>
            </a:r>
          </a:p>
          <a:p>
            <a:pPr eaLnBrk="0" hangingPunct="0"/>
            <a:r>
              <a:rPr lang="en-GB" sz="2400" dirty="0" smtClean="0"/>
              <a:t>Submission Deadline				- 31</a:t>
            </a:r>
            <a:r>
              <a:rPr lang="en-GB" sz="2400" baseline="30000" dirty="0" smtClean="0"/>
              <a:t>st</a:t>
            </a:r>
            <a:r>
              <a:rPr lang="en-GB" sz="2400" dirty="0" smtClean="0"/>
              <a:t> March 2019</a:t>
            </a:r>
            <a:r>
              <a:rPr lang="en-GB" sz="2400" dirty="0"/>
              <a:t>																			</a:t>
            </a:r>
          </a:p>
        </p:txBody>
      </p:sp>
    </p:spTree>
    <p:extLst>
      <p:ext uri="{BB962C8B-B14F-4D97-AF65-F5344CB8AC3E}">
        <p14:creationId xmlns:p14="http://schemas.microsoft.com/office/powerpoint/2010/main" val="3388738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9016379" cy="601504"/>
          </a:xfrm>
        </p:spPr>
        <p:txBody>
          <a:bodyPr>
            <a:normAutofit fontScale="90000"/>
          </a:bodyPr>
          <a:lstStyle/>
          <a:p>
            <a:pPr eaLnBrk="0" hangingPunct="0"/>
            <a:r>
              <a:rPr lang="en-GB" b="1" dirty="0" smtClean="0"/>
              <a:t>NEXT STEPS:</a:t>
            </a:r>
            <a:endParaRPr lang="en-GB" b="1" dirty="0"/>
          </a:p>
        </p:txBody>
      </p:sp>
      <p:sp>
        <p:nvSpPr>
          <p:cNvPr id="3" name="Content Placeholder 2"/>
          <p:cNvSpPr>
            <a:spLocks noGrp="1"/>
          </p:cNvSpPr>
          <p:nvPr>
            <p:ph idx="1"/>
          </p:nvPr>
        </p:nvSpPr>
        <p:spPr>
          <a:xfrm>
            <a:off x="909499" y="872837"/>
            <a:ext cx="11224591" cy="4934626"/>
          </a:xfrm>
        </p:spPr>
        <p:txBody>
          <a:bodyPr>
            <a:normAutofit/>
          </a:bodyPr>
          <a:lstStyle/>
          <a:p>
            <a:pPr eaLnBrk="0" hangingPunct="0"/>
            <a:r>
              <a:rPr lang="en-GB" sz="2400" dirty="0" smtClean="0"/>
              <a:t>REGISTER YOUR INTEREST ON THE PORTFOLIO </a:t>
            </a:r>
            <a:r>
              <a:rPr lang="en-GB" sz="2400" dirty="0" smtClean="0"/>
              <a:t>WEBSITE </a:t>
            </a:r>
            <a:r>
              <a:rPr lang="mr-IN" sz="2400" dirty="0" smtClean="0"/>
              <a:t>–</a:t>
            </a:r>
            <a:r>
              <a:rPr lang="en-GB" sz="2400" dirty="0" smtClean="0"/>
              <a:t> To be confirmed</a:t>
            </a:r>
            <a:endParaRPr lang="en-GB" sz="2400" dirty="0" smtClean="0"/>
          </a:p>
          <a:p>
            <a:pPr eaLnBrk="0" hangingPunct="0"/>
            <a:r>
              <a:rPr lang="en-GB" dirty="0" smtClean="0"/>
              <a:t>COMPLETE APPLICATION FORM </a:t>
            </a:r>
            <a:r>
              <a:rPr lang="mr-IN" dirty="0" smtClean="0"/>
              <a:t>–</a:t>
            </a:r>
            <a:r>
              <a:rPr lang="en-GB" dirty="0" smtClean="0"/>
              <a:t> online or download</a:t>
            </a:r>
            <a:endParaRPr lang="en-GB" sz="2400" dirty="0" smtClean="0"/>
          </a:p>
          <a:p>
            <a:pPr eaLnBrk="0" hangingPunct="0"/>
            <a:r>
              <a:rPr lang="en-GB" sz="2400" dirty="0" smtClean="0"/>
              <a:t>PAY FOR THE COURSE </a:t>
            </a:r>
            <a:r>
              <a:rPr lang="mr-IN" sz="2400" dirty="0" smtClean="0"/>
              <a:t>–</a:t>
            </a:r>
            <a:r>
              <a:rPr lang="en-GB" sz="2400" dirty="0" smtClean="0"/>
              <a:t> </a:t>
            </a:r>
            <a:r>
              <a:rPr lang="en-GB" sz="2400" dirty="0" smtClean="0"/>
              <a:t>Online - </a:t>
            </a:r>
            <a:r>
              <a:rPr lang="en-GB" sz="2800" b="1" dirty="0" smtClean="0"/>
              <a:t>£195.00</a:t>
            </a:r>
            <a:endParaRPr lang="en-GB" sz="2800" b="1" dirty="0" smtClean="0"/>
          </a:p>
          <a:p>
            <a:pPr eaLnBrk="0" hangingPunct="0"/>
            <a:r>
              <a:rPr lang="en-GB" sz="2400" dirty="0" smtClean="0"/>
              <a:t>OBTAIN CHURCH PASTOR’S APPROVAL</a:t>
            </a:r>
          </a:p>
          <a:p>
            <a:pPr eaLnBrk="0" hangingPunct="0"/>
            <a:r>
              <a:rPr lang="en-GB" sz="2400" dirty="0" smtClean="0"/>
              <a:t>ATTEND ORIENTATION DAY WITH NECESSARY DOCUMENTS</a:t>
            </a:r>
          </a:p>
          <a:p>
            <a:pPr eaLnBrk="0" hangingPunct="0"/>
            <a:r>
              <a:rPr lang="en-GB" sz="2400" dirty="0" smtClean="0"/>
              <a:t>LOG IN TO PORTFOLIO WEBSITE AND START BUILDING YOUR PORTFOLIO</a:t>
            </a:r>
            <a:r>
              <a:rPr lang="en-GB" sz="2400" dirty="0"/>
              <a:t>	</a:t>
            </a:r>
            <a:endParaRPr lang="en-GB" sz="2400" dirty="0" smtClean="0"/>
          </a:p>
          <a:p>
            <a:pPr eaLnBrk="0" hangingPunct="0"/>
            <a:r>
              <a:rPr lang="en-GB" dirty="0" smtClean="0"/>
              <a:t>CHOOSE MENTOR BY: </a:t>
            </a:r>
            <a:r>
              <a:rPr lang="en-GB" sz="2800" b="1" dirty="0" smtClean="0"/>
              <a:t>1</a:t>
            </a:r>
            <a:r>
              <a:rPr lang="en-GB" sz="2800" b="1" baseline="30000" dirty="0" smtClean="0"/>
              <a:t>ST</a:t>
            </a:r>
            <a:r>
              <a:rPr lang="en-GB" sz="2800" b="1" dirty="0" smtClean="0"/>
              <a:t> APRIL 2018</a:t>
            </a:r>
            <a:r>
              <a:rPr lang="en-GB" sz="2400" dirty="0"/>
              <a:t>																		</a:t>
            </a:r>
          </a:p>
        </p:txBody>
      </p:sp>
    </p:spTree>
    <p:extLst>
      <p:ext uri="{BB962C8B-B14F-4D97-AF65-F5344CB8AC3E}">
        <p14:creationId xmlns:p14="http://schemas.microsoft.com/office/powerpoint/2010/main" val="345787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9016379" cy="601504"/>
          </a:xfrm>
        </p:spPr>
        <p:txBody>
          <a:bodyPr>
            <a:normAutofit fontScale="90000"/>
          </a:bodyPr>
          <a:lstStyle/>
          <a:p>
            <a:pPr eaLnBrk="0" hangingPunct="0"/>
            <a:r>
              <a:rPr lang="en-GB" b="1" dirty="0" smtClean="0"/>
              <a:t>Contact details:</a:t>
            </a:r>
            <a:endParaRPr lang="en-GB" b="1" dirty="0"/>
          </a:p>
        </p:txBody>
      </p:sp>
      <p:sp>
        <p:nvSpPr>
          <p:cNvPr id="3" name="Content Placeholder 2"/>
          <p:cNvSpPr>
            <a:spLocks noGrp="1"/>
          </p:cNvSpPr>
          <p:nvPr>
            <p:ph idx="1"/>
          </p:nvPr>
        </p:nvSpPr>
        <p:spPr>
          <a:xfrm>
            <a:off x="463826" y="993913"/>
            <a:ext cx="11224591" cy="5353877"/>
          </a:xfrm>
        </p:spPr>
        <p:txBody>
          <a:bodyPr>
            <a:normAutofit/>
          </a:bodyPr>
          <a:lstStyle/>
          <a:p>
            <a:pPr eaLnBrk="0" hangingPunct="0"/>
            <a:r>
              <a:rPr lang="en-GB" sz="3600" dirty="0" smtClean="0"/>
              <a:t>Vernon Noel: </a:t>
            </a:r>
          </a:p>
          <a:p>
            <a:pPr lvl="1" eaLnBrk="0" hangingPunct="0"/>
            <a:r>
              <a:rPr lang="en-GB" sz="3200" dirty="0" smtClean="0"/>
              <a:t>07956 409385; </a:t>
            </a:r>
          </a:p>
          <a:p>
            <a:pPr lvl="1" eaLnBrk="0" hangingPunct="0"/>
            <a:r>
              <a:rPr lang="en-GB" sz="3200" dirty="0" smtClean="0">
                <a:hlinkClick r:id="rId2"/>
              </a:rPr>
              <a:t>vernscape@gmail.com</a:t>
            </a:r>
            <a:r>
              <a:rPr lang="en-GB" sz="3200" dirty="0" smtClean="0"/>
              <a:t> </a:t>
            </a:r>
          </a:p>
          <a:p>
            <a:pPr eaLnBrk="0" hangingPunct="0"/>
            <a:endParaRPr lang="en-GB" sz="3600" dirty="0" smtClean="0"/>
          </a:p>
          <a:p>
            <a:pPr eaLnBrk="0" hangingPunct="0"/>
            <a:r>
              <a:rPr lang="en-GB" sz="3600" dirty="0" smtClean="0"/>
              <a:t>Susan Miller-Preston: </a:t>
            </a:r>
          </a:p>
          <a:p>
            <a:pPr lvl="1" eaLnBrk="0" hangingPunct="0"/>
            <a:r>
              <a:rPr lang="en-GB" sz="3200" dirty="0" smtClean="0"/>
              <a:t>07943 608429; </a:t>
            </a:r>
          </a:p>
          <a:p>
            <a:pPr lvl="1" eaLnBrk="0" hangingPunct="0"/>
            <a:r>
              <a:rPr lang="en-GB" sz="3200" dirty="0" smtClean="0">
                <a:hlinkClick r:id="rId3"/>
              </a:rPr>
              <a:t>Susan.Preston3@btinternet.com</a:t>
            </a:r>
            <a:r>
              <a:rPr lang="en-GB" sz="3200" dirty="0" smtClean="0"/>
              <a:t> </a:t>
            </a:r>
            <a:r>
              <a:rPr lang="en-GB" sz="3200" dirty="0"/>
              <a:t>	</a:t>
            </a:r>
            <a:r>
              <a:rPr lang="en-GB" sz="2000" dirty="0"/>
              <a:t>																</a:t>
            </a:r>
          </a:p>
        </p:txBody>
      </p:sp>
    </p:spTree>
    <p:extLst>
      <p:ext uri="{BB962C8B-B14F-4D97-AF65-F5344CB8AC3E}">
        <p14:creationId xmlns:p14="http://schemas.microsoft.com/office/powerpoint/2010/main" val="132263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47" y="180375"/>
            <a:ext cx="8534400" cy="1507067"/>
          </a:xfrm>
        </p:spPr>
        <p:txBody>
          <a:bodyPr>
            <a:normAutofit/>
          </a:bodyPr>
          <a:lstStyle/>
          <a:p>
            <a:r>
              <a:rPr lang="en-GB" b="1" dirty="0"/>
              <a:t>The </a:t>
            </a:r>
            <a:r>
              <a:rPr lang="en-GB" b="1" dirty="0" smtClean="0"/>
              <a:t>Basis </a:t>
            </a:r>
            <a:r>
              <a:rPr lang="en-GB" b="1" dirty="0"/>
              <a:t>of the </a:t>
            </a:r>
            <a:r>
              <a:rPr lang="en-GB" b="1" dirty="0" smtClean="0"/>
              <a:t>Certifications </a:t>
            </a:r>
            <a:r>
              <a:rPr lang="en-GB" b="1" dirty="0"/>
              <a:t>are:</a:t>
            </a:r>
            <a:r>
              <a:rPr lang="en-GB" dirty="0"/>
              <a:t/>
            </a:r>
            <a:br>
              <a:rPr lang="en-GB" dirty="0"/>
            </a:br>
            <a:endParaRPr lang="en-GB" dirty="0"/>
          </a:p>
        </p:txBody>
      </p:sp>
      <p:sp>
        <p:nvSpPr>
          <p:cNvPr id="3" name="Content Placeholder 2"/>
          <p:cNvSpPr>
            <a:spLocks noGrp="1"/>
          </p:cNvSpPr>
          <p:nvPr>
            <p:ph idx="1"/>
          </p:nvPr>
        </p:nvSpPr>
        <p:spPr>
          <a:xfrm>
            <a:off x="896247" y="1335690"/>
            <a:ext cx="10062698" cy="4685380"/>
          </a:xfrm>
        </p:spPr>
        <p:txBody>
          <a:bodyPr>
            <a:normAutofit/>
          </a:bodyPr>
          <a:lstStyle/>
          <a:p>
            <a:pPr lvl="0" eaLnBrk="0" hangingPunct="0"/>
            <a:r>
              <a:rPr lang="en-GB" sz="2800" dirty="0"/>
              <a:t>Role specific learning</a:t>
            </a:r>
          </a:p>
          <a:p>
            <a:pPr lvl="0" eaLnBrk="0" hangingPunct="0"/>
            <a:r>
              <a:rPr lang="en-GB" sz="2800" dirty="0" smtClean="0"/>
              <a:t>Relatively short time </a:t>
            </a:r>
            <a:r>
              <a:rPr lang="en-GB" sz="2800" dirty="0"/>
              <a:t>frames</a:t>
            </a:r>
          </a:p>
          <a:p>
            <a:pPr lvl="0" eaLnBrk="0" hangingPunct="0"/>
            <a:r>
              <a:rPr lang="en-GB" sz="2800" dirty="0"/>
              <a:t>Required field work</a:t>
            </a:r>
          </a:p>
          <a:p>
            <a:pPr lvl="0" eaLnBrk="0" hangingPunct="0"/>
            <a:r>
              <a:rPr lang="en-GB" sz="2800" dirty="0" smtClean="0"/>
              <a:t>8-10 </a:t>
            </a:r>
            <a:r>
              <a:rPr lang="en-GB" sz="2800" dirty="0"/>
              <a:t>seminars per certification</a:t>
            </a:r>
          </a:p>
          <a:p>
            <a:pPr lvl="0" eaLnBrk="0" hangingPunct="0"/>
            <a:r>
              <a:rPr lang="en-GB" sz="2800" dirty="0" smtClean="0"/>
              <a:t>Electronic portfolio </a:t>
            </a:r>
            <a:r>
              <a:rPr lang="en-GB" sz="2800" dirty="0"/>
              <a:t>completion as a form of evaluation and integrity review</a:t>
            </a:r>
          </a:p>
          <a:p>
            <a:pPr lvl="0" eaLnBrk="0" hangingPunct="0"/>
            <a:r>
              <a:rPr lang="en-GB" sz="2800" dirty="0"/>
              <a:t>Mentoring</a:t>
            </a:r>
          </a:p>
          <a:p>
            <a:endParaRPr lang="en-GB" dirty="0"/>
          </a:p>
        </p:txBody>
      </p:sp>
    </p:spTree>
    <p:extLst>
      <p:ext uri="{BB962C8B-B14F-4D97-AF65-F5344CB8AC3E}">
        <p14:creationId xmlns:p14="http://schemas.microsoft.com/office/powerpoint/2010/main" val="3035485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47" y="180375"/>
            <a:ext cx="8534400" cy="1507067"/>
          </a:xfrm>
        </p:spPr>
        <p:txBody>
          <a:bodyPr>
            <a:normAutofit/>
          </a:bodyPr>
          <a:lstStyle/>
          <a:p>
            <a:r>
              <a:rPr lang="en-GB" b="1" dirty="0" smtClean="0"/>
              <a:t>New for 2018 -Electronic Portfolios</a:t>
            </a:r>
            <a:endParaRPr lang="en-GB" dirty="0"/>
          </a:p>
        </p:txBody>
      </p:sp>
      <p:sp>
        <p:nvSpPr>
          <p:cNvPr id="3" name="Content Placeholder 2"/>
          <p:cNvSpPr>
            <a:spLocks noGrp="1"/>
          </p:cNvSpPr>
          <p:nvPr>
            <p:ph idx="1"/>
          </p:nvPr>
        </p:nvSpPr>
        <p:spPr>
          <a:xfrm>
            <a:off x="896247" y="1179444"/>
            <a:ext cx="8534400" cy="4075780"/>
          </a:xfrm>
        </p:spPr>
        <p:txBody>
          <a:bodyPr>
            <a:normAutofit/>
          </a:bodyPr>
          <a:lstStyle/>
          <a:p>
            <a:pPr eaLnBrk="0" hangingPunct="0"/>
            <a:r>
              <a:rPr lang="en-GB" sz="2800" dirty="0"/>
              <a:t>Each certification requires the participant to compile a portfolio documenting the journey, progress, lessons learned and completion of </a:t>
            </a:r>
            <a:r>
              <a:rPr lang="en-GB" sz="2800" dirty="0" smtClean="0"/>
              <a:t>requirements</a:t>
            </a:r>
            <a:r>
              <a:rPr lang="en-GB" sz="2800" dirty="0"/>
              <a:t>;</a:t>
            </a:r>
            <a:endParaRPr lang="en-GB" sz="2800" dirty="0" smtClean="0"/>
          </a:p>
          <a:p>
            <a:pPr eaLnBrk="0" hangingPunct="0"/>
            <a:r>
              <a:rPr lang="en-GB" sz="2800" dirty="0" smtClean="0"/>
              <a:t>Portfolios feature collaboration with course leaders, seminar presenters and mentors;</a:t>
            </a:r>
            <a:endParaRPr lang="en-GB" sz="2800" dirty="0"/>
          </a:p>
          <a:p>
            <a:pPr eaLnBrk="0" hangingPunct="0"/>
            <a:r>
              <a:rPr lang="en-GB" sz="2800" dirty="0"/>
              <a:t>Portfolios are reviewed with a simple Pass/Fail</a:t>
            </a:r>
          </a:p>
          <a:p>
            <a:endParaRPr lang="en-GB" dirty="0"/>
          </a:p>
        </p:txBody>
      </p:sp>
    </p:spTree>
    <p:extLst>
      <p:ext uri="{BB962C8B-B14F-4D97-AF65-F5344CB8AC3E}">
        <p14:creationId xmlns:p14="http://schemas.microsoft.com/office/powerpoint/2010/main" val="282661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47" y="180375"/>
            <a:ext cx="8534400" cy="1507067"/>
          </a:xfrm>
        </p:spPr>
        <p:txBody>
          <a:bodyPr>
            <a:normAutofit/>
          </a:bodyPr>
          <a:lstStyle/>
          <a:p>
            <a:r>
              <a:rPr lang="en-GB" b="1" dirty="0"/>
              <a:t>M</a:t>
            </a:r>
            <a:r>
              <a:rPr lang="en-GB" b="1" dirty="0" smtClean="0"/>
              <a:t>entor</a:t>
            </a:r>
            <a:endParaRPr lang="en-GB" dirty="0"/>
          </a:p>
        </p:txBody>
      </p:sp>
      <p:sp>
        <p:nvSpPr>
          <p:cNvPr id="3" name="Content Placeholder 2"/>
          <p:cNvSpPr>
            <a:spLocks noGrp="1"/>
          </p:cNvSpPr>
          <p:nvPr>
            <p:ph idx="1"/>
          </p:nvPr>
        </p:nvSpPr>
        <p:spPr>
          <a:xfrm>
            <a:off x="896247" y="1401116"/>
            <a:ext cx="9993426" cy="5141843"/>
          </a:xfrm>
        </p:spPr>
        <p:txBody>
          <a:bodyPr>
            <a:normAutofit/>
          </a:bodyPr>
          <a:lstStyle/>
          <a:p>
            <a:pPr eaLnBrk="0" hangingPunct="0"/>
            <a:r>
              <a:rPr lang="en-GB" sz="2400" dirty="0"/>
              <a:t>The participant is to recruit a single experienced, knowledgeable Pathfinder leader to act as a mentor. This mentor will guide and oversee the completion of the out of class certification requirements. </a:t>
            </a:r>
          </a:p>
          <a:p>
            <a:pPr eaLnBrk="0" hangingPunct="0"/>
            <a:r>
              <a:rPr lang="en-GB" sz="2400" dirty="0"/>
              <a:t>The mentor is not there to complete the requirements for the participant but to gently </a:t>
            </a:r>
            <a:r>
              <a:rPr lang="en-GB" sz="2400" dirty="0" smtClean="0"/>
              <a:t>give oversight and constructive </a:t>
            </a:r>
            <a:r>
              <a:rPr lang="en-GB" sz="2400" dirty="0"/>
              <a:t>instruction on practical application of the certification principles. </a:t>
            </a:r>
          </a:p>
          <a:p>
            <a:pPr eaLnBrk="0" hangingPunct="0"/>
            <a:r>
              <a:rPr lang="en-GB" sz="2400" dirty="0"/>
              <a:t>Many of the fieldwork requirements include observation of an experienced leader. Asking that individual to be your “official” mentor adds another aspect to the relationship.</a:t>
            </a:r>
          </a:p>
          <a:p>
            <a:endParaRPr lang="en-GB" dirty="0"/>
          </a:p>
        </p:txBody>
      </p:sp>
    </p:spTree>
    <p:extLst>
      <p:ext uri="{BB962C8B-B14F-4D97-AF65-F5344CB8AC3E}">
        <p14:creationId xmlns:p14="http://schemas.microsoft.com/office/powerpoint/2010/main" val="1531784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46" y="13252"/>
            <a:ext cx="8534400" cy="954157"/>
          </a:xfrm>
        </p:spPr>
        <p:txBody>
          <a:bodyPr>
            <a:normAutofit/>
          </a:bodyPr>
          <a:lstStyle/>
          <a:p>
            <a:r>
              <a:rPr lang="en-GB" b="1" dirty="0"/>
              <a:t>Pathfinder  Leadership Certification</a:t>
            </a:r>
            <a:endParaRPr lang="en-GB" dirty="0"/>
          </a:p>
        </p:txBody>
      </p:sp>
      <p:sp>
        <p:nvSpPr>
          <p:cNvPr id="3" name="Content Placeholder 2"/>
          <p:cNvSpPr>
            <a:spLocks noGrp="1"/>
          </p:cNvSpPr>
          <p:nvPr>
            <p:ph idx="1"/>
          </p:nvPr>
        </p:nvSpPr>
        <p:spPr>
          <a:xfrm>
            <a:off x="410817" y="728871"/>
            <a:ext cx="11396869" cy="5989982"/>
          </a:xfrm>
        </p:spPr>
        <p:txBody>
          <a:bodyPr>
            <a:normAutofit/>
          </a:bodyPr>
          <a:lstStyle/>
          <a:p>
            <a:pPr marL="0" indent="0" eaLnBrk="0" hangingPunct="0">
              <a:buNone/>
            </a:pPr>
            <a:r>
              <a:rPr lang="en-GB" dirty="0"/>
              <a:t> </a:t>
            </a:r>
            <a:r>
              <a:rPr lang="en-GB" sz="2400" i="1" dirty="0"/>
              <a:t>Seminars</a:t>
            </a:r>
            <a:endParaRPr lang="en-GB" sz="2400" dirty="0"/>
          </a:p>
          <a:p>
            <a:pPr eaLnBrk="0" hangingPunct="0"/>
            <a:r>
              <a:rPr lang="en-GB" sz="2400" dirty="0"/>
              <a:t>Pathfindering as a ministry</a:t>
            </a:r>
          </a:p>
          <a:p>
            <a:pPr eaLnBrk="0" hangingPunct="0"/>
            <a:r>
              <a:rPr lang="en-GB" sz="2400" dirty="0" smtClean="0"/>
              <a:t>Pathfinder Classes as </a:t>
            </a:r>
            <a:r>
              <a:rPr lang="en-GB" sz="2400" dirty="0"/>
              <a:t>ministry </a:t>
            </a:r>
          </a:p>
          <a:p>
            <a:pPr eaLnBrk="0" hangingPunct="0"/>
            <a:r>
              <a:rPr lang="en-GB" sz="2400" dirty="0"/>
              <a:t>Counselling as a ministry</a:t>
            </a:r>
          </a:p>
          <a:p>
            <a:pPr eaLnBrk="0" hangingPunct="0"/>
            <a:r>
              <a:rPr lang="en-GB" sz="2400" dirty="0"/>
              <a:t>Dealing with attitudes</a:t>
            </a:r>
          </a:p>
          <a:p>
            <a:pPr eaLnBrk="0" hangingPunct="0"/>
            <a:r>
              <a:rPr lang="en-GB" sz="2400" dirty="0"/>
              <a:t>Evangelism by and with the Pathfinder Club </a:t>
            </a:r>
          </a:p>
          <a:p>
            <a:pPr eaLnBrk="0" hangingPunct="0"/>
            <a:r>
              <a:rPr lang="en-GB" sz="2400" dirty="0"/>
              <a:t>Creative witnessing</a:t>
            </a:r>
          </a:p>
          <a:p>
            <a:pPr eaLnBrk="0" hangingPunct="0"/>
            <a:r>
              <a:rPr lang="en-GB" sz="2400" dirty="0"/>
              <a:t>Mentoring staff in personal and spiritual growth </a:t>
            </a:r>
          </a:p>
          <a:p>
            <a:pPr eaLnBrk="0" hangingPunct="0"/>
            <a:r>
              <a:rPr lang="en-GB" sz="2400" dirty="0"/>
              <a:t>Leading young people to Christ</a:t>
            </a:r>
          </a:p>
          <a:p>
            <a:pPr eaLnBrk="0" hangingPunct="0"/>
            <a:r>
              <a:rPr lang="en-GB" sz="2400" dirty="0"/>
              <a:t>Resource </a:t>
            </a:r>
            <a:r>
              <a:rPr lang="en-GB" dirty="0"/>
              <a:t>d</a:t>
            </a:r>
            <a:r>
              <a:rPr lang="en-GB" sz="2400" dirty="0" smtClean="0"/>
              <a:t>evelopment</a:t>
            </a:r>
            <a:endParaRPr lang="en-GB" sz="2400" dirty="0"/>
          </a:p>
        </p:txBody>
      </p:sp>
    </p:spTree>
    <p:extLst>
      <p:ext uri="{BB962C8B-B14F-4D97-AF65-F5344CB8AC3E}">
        <p14:creationId xmlns:p14="http://schemas.microsoft.com/office/powerpoint/2010/main" val="3321978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46" y="13252"/>
            <a:ext cx="8534400" cy="954157"/>
          </a:xfrm>
        </p:spPr>
        <p:txBody>
          <a:bodyPr>
            <a:normAutofit/>
          </a:bodyPr>
          <a:lstStyle/>
          <a:p>
            <a:r>
              <a:rPr lang="en-GB" b="1" dirty="0"/>
              <a:t>Pathfinder  Leadership Certification</a:t>
            </a:r>
            <a:endParaRPr lang="en-GB" dirty="0"/>
          </a:p>
        </p:txBody>
      </p:sp>
      <p:sp>
        <p:nvSpPr>
          <p:cNvPr id="3" name="Content Placeholder 2"/>
          <p:cNvSpPr>
            <a:spLocks noGrp="1"/>
          </p:cNvSpPr>
          <p:nvPr>
            <p:ph idx="1"/>
          </p:nvPr>
        </p:nvSpPr>
        <p:spPr>
          <a:xfrm>
            <a:off x="124692" y="967409"/>
            <a:ext cx="11956472" cy="5765900"/>
          </a:xfrm>
        </p:spPr>
        <p:txBody>
          <a:bodyPr>
            <a:noAutofit/>
          </a:bodyPr>
          <a:lstStyle/>
          <a:p>
            <a:pPr marL="457200" indent="-457200" eaLnBrk="0" hangingPunct="0">
              <a:buFont typeface="+mj-lt"/>
              <a:buAutoNum type="arabicPeriod"/>
            </a:pPr>
            <a:r>
              <a:rPr lang="en-GB" dirty="0" smtClean="0"/>
              <a:t>Read </a:t>
            </a:r>
            <a:r>
              <a:rPr lang="en-GB" dirty="0"/>
              <a:t>the AY Encounter Series II, </a:t>
            </a:r>
            <a:r>
              <a:rPr lang="en-GB" i="1" dirty="0"/>
              <a:t>Christ the Church</a:t>
            </a:r>
            <a:r>
              <a:rPr lang="en-GB" dirty="0"/>
              <a:t>, or participate in another daily Bible reading plan for at least six months. </a:t>
            </a:r>
          </a:p>
          <a:p>
            <a:pPr marL="457200" lvl="0" indent="-457200" eaLnBrk="0" hangingPunct="0">
              <a:buFont typeface="+mj-lt"/>
              <a:buAutoNum type="arabicPeriod"/>
            </a:pPr>
            <a:r>
              <a:rPr lang="en-GB" dirty="0"/>
              <a:t>Hold a current CPR certification from a nationally recognized organization.</a:t>
            </a:r>
          </a:p>
          <a:p>
            <a:pPr marL="457200" lvl="0" indent="-457200" eaLnBrk="0" hangingPunct="0">
              <a:buFont typeface="+mj-lt"/>
              <a:buAutoNum type="arabicPeriod"/>
            </a:pPr>
            <a:r>
              <a:rPr lang="en-GB" dirty="0"/>
              <a:t>Hold a current First Aid certification from a nationally recognized organization.</a:t>
            </a:r>
          </a:p>
          <a:p>
            <a:pPr marL="457200" lvl="0" indent="-457200" eaLnBrk="0" hangingPunct="0">
              <a:buFont typeface="+mj-lt"/>
              <a:buAutoNum type="arabicPeriod"/>
            </a:pPr>
            <a:r>
              <a:rPr lang="en-GB" dirty="0"/>
              <a:t>Read or listen to a book on leadership, preferably one on ministry leadership. Prepare an action plan indicating how you intend to implement the things you have learned into your Pathfinder ministry. Carry out that plan and evaluate the results.</a:t>
            </a:r>
          </a:p>
          <a:p>
            <a:pPr marL="457200" lvl="0" indent="-457200" eaLnBrk="0" hangingPunct="0">
              <a:buFont typeface="+mj-lt"/>
              <a:buAutoNum type="arabicPeriod"/>
            </a:pPr>
            <a:r>
              <a:rPr lang="en-GB" dirty="0"/>
              <a:t>Develop a written, comprehensive plan for a year of Pathfinder programming. </a:t>
            </a:r>
          </a:p>
          <a:p>
            <a:pPr marL="457200" lvl="0" indent="-457200" eaLnBrk="0" hangingPunct="0">
              <a:buFont typeface="+mj-lt"/>
              <a:buAutoNum type="arabicPeriod"/>
            </a:pPr>
            <a:r>
              <a:rPr lang="en-GB" dirty="0" smtClean="0"/>
              <a:t>Develop a </a:t>
            </a:r>
            <a:r>
              <a:rPr lang="en-GB" i="1" dirty="0"/>
              <a:t>Portfolio </a:t>
            </a:r>
            <a:r>
              <a:rPr lang="en-GB" dirty="0"/>
              <a:t>that contains copies of your Pathfinder Calendar, meeting schedules, permission slips and other paperwork that shows your leadership of a club during the year. </a:t>
            </a:r>
          </a:p>
        </p:txBody>
      </p:sp>
    </p:spTree>
    <p:extLst>
      <p:ext uri="{BB962C8B-B14F-4D97-AF65-F5344CB8AC3E}">
        <p14:creationId xmlns:p14="http://schemas.microsoft.com/office/powerpoint/2010/main" val="45298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10010292" cy="601504"/>
          </a:xfrm>
        </p:spPr>
        <p:txBody>
          <a:bodyPr>
            <a:normAutofit fontScale="90000"/>
          </a:bodyPr>
          <a:lstStyle/>
          <a:p>
            <a:r>
              <a:rPr lang="en-GB" b="1" dirty="0"/>
              <a:t>Pathfinder  </a:t>
            </a:r>
            <a:r>
              <a:rPr lang="en-GB" b="1" dirty="0" smtClean="0"/>
              <a:t>Staff </a:t>
            </a:r>
            <a:r>
              <a:rPr lang="en-GB" b="1" dirty="0"/>
              <a:t>Leadership Certification</a:t>
            </a:r>
            <a:endParaRPr lang="en-GB" dirty="0"/>
          </a:p>
        </p:txBody>
      </p:sp>
      <p:sp>
        <p:nvSpPr>
          <p:cNvPr id="3" name="Content Placeholder 2"/>
          <p:cNvSpPr>
            <a:spLocks noGrp="1"/>
          </p:cNvSpPr>
          <p:nvPr>
            <p:ph idx="1"/>
          </p:nvPr>
        </p:nvSpPr>
        <p:spPr>
          <a:xfrm>
            <a:off x="318052" y="715619"/>
            <a:ext cx="11436625" cy="6016485"/>
          </a:xfrm>
        </p:spPr>
        <p:txBody>
          <a:bodyPr>
            <a:normAutofit/>
          </a:bodyPr>
          <a:lstStyle/>
          <a:p>
            <a:pPr marL="0" lvl="0" indent="0" eaLnBrk="0" hangingPunct="0">
              <a:buNone/>
            </a:pPr>
            <a:r>
              <a:rPr lang="en-GB" sz="2400" i="1" dirty="0"/>
              <a:t>Seminars</a:t>
            </a:r>
            <a:endParaRPr lang="en-GB" sz="2400" dirty="0"/>
          </a:p>
          <a:p>
            <a:pPr eaLnBrk="0" hangingPunct="0"/>
            <a:r>
              <a:rPr lang="en-GB" sz="2400" dirty="0"/>
              <a:t>Seven principles of youth leadership </a:t>
            </a:r>
          </a:p>
          <a:p>
            <a:pPr eaLnBrk="0" hangingPunct="0"/>
            <a:r>
              <a:rPr lang="en-GB" sz="2400" dirty="0"/>
              <a:t>Staff recruiting and selection </a:t>
            </a:r>
          </a:p>
          <a:p>
            <a:pPr eaLnBrk="0" hangingPunct="0"/>
            <a:r>
              <a:rPr lang="en-GB" sz="2400" dirty="0"/>
              <a:t>Staff training</a:t>
            </a:r>
          </a:p>
          <a:p>
            <a:pPr eaLnBrk="0" hangingPunct="0"/>
            <a:r>
              <a:rPr lang="en-GB" sz="2400" dirty="0"/>
              <a:t>Staff evaluation and correction </a:t>
            </a:r>
          </a:p>
          <a:p>
            <a:pPr eaLnBrk="0" hangingPunct="0"/>
            <a:r>
              <a:rPr lang="en-GB" sz="2400" dirty="0"/>
              <a:t>Staff retention and appreciation </a:t>
            </a:r>
          </a:p>
          <a:p>
            <a:pPr eaLnBrk="0" hangingPunct="0"/>
            <a:r>
              <a:rPr lang="en-GB" sz="2400" dirty="0"/>
              <a:t>Dealing with diversity</a:t>
            </a:r>
          </a:p>
          <a:p>
            <a:pPr eaLnBrk="0" hangingPunct="0"/>
            <a:r>
              <a:rPr lang="en-GB" sz="2400" dirty="0"/>
              <a:t>Dealing with interpersonal conﬂict</a:t>
            </a:r>
          </a:p>
          <a:p>
            <a:pPr eaLnBrk="0" hangingPunct="0"/>
            <a:r>
              <a:rPr lang="en-GB" sz="2400" dirty="0"/>
              <a:t>Handling </a:t>
            </a:r>
            <a:r>
              <a:rPr lang="en-GB" sz="2400" dirty="0" smtClean="0"/>
              <a:t>finances</a:t>
            </a:r>
            <a:endParaRPr lang="en-GB" sz="2400" dirty="0"/>
          </a:p>
          <a:p>
            <a:pPr eaLnBrk="0" hangingPunct="0"/>
            <a:r>
              <a:rPr lang="en-GB" sz="2400" dirty="0"/>
              <a:t>Dealing with </a:t>
            </a:r>
            <a:r>
              <a:rPr lang="en-GB" dirty="0"/>
              <a:t>p</a:t>
            </a:r>
            <a:r>
              <a:rPr lang="en-GB" sz="2400" dirty="0" smtClean="0"/>
              <a:t>arents</a:t>
            </a:r>
            <a:endParaRPr lang="en-GB" sz="2400" dirty="0"/>
          </a:p>
        </p:txBody>
      </p:sp>
    </p:spTree>
    <p:extLst>
      <p:ext uri="{BB962C8B-B14F-4D97-AF65-F5344CB8AC3E}">
        <p14:creationId xmlns:p14="http://schemas.microsoft.com/office/powerpoint/2010/main" val="1307753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10010292" cy="601504"/>
          </a:xfrm>
        </p:spPr>
        <p:txBody>
          <a:bodyPr>
            <a:normAutofit fontScale="90000"/>
          </a:bodyPr>
          <a:lstStyle/>
          <a:p>
            <a:r>
              <a:rPr lang="en-GB" b="1" dirty="0"/>
              <a:t>Pathfinder  </a:t>
            </a:r>
            <a:r>
              <a:rPr lang="en-GB" b="1" dirty="0" smtClean="0"/>
              <a:t>Staff </a:t>
            </a:r>
            <a:r>
              <a:rPr lang="en-GB" b="1" dirty="0"/>
              <a:t>Leadership Certification</a:t>
            </a:r>
            <a:endParaRPr lang="en-GB" dirty="0"/>
          </a:p>
        </p:txBody>
      </p:sp>
      <p:sp>
        <p:nvSpPr>
          <p:cNvPr id="3" name="Content Placeholder 2"/>
          <p:cNvSpPr>
            <a:spLocks noGrp="1"/>
          </p:cNvSpPr>
          <p:nvPr>
            <p:ph idx="1"/>
          </p:nvPr>
        </p:nvSpPr>
        <p:spPr>
          <a:xfrm>
            <a:off x="318052" y="715619"/>
            <a:ext cx="11436625" cy="6016485"/>
          </a:xfrm>
        </p:spPr>
        <p:txBody>
          <a:bodyPr>
            <a:normAutofit/>
          </a:bodyPr>
          <a:lstStyle/>
          <a:p>
            <a:pPr marL="457200" indent="-457200" eaLnBrk="0" hangingPunct="0">
              <a:buFont typeface="+mj-lt"/>
              <a:buAutoNum type="arabicPeriod"/>
            </a:pPr>
            <a:r>
              <a:rPr lang="en-GB" dirty="0" smtClean="0"/>
              <a:t>Read </a:t>
            </a:r>
            <a:r>
              <a:rPr lang="en-GB" dirty="0"/>
              <a:t>the AY Encounter Series III, </a:t>
            </a:r>
            <a:r>
              <a:rPr lang="en-GB" i="1" dirty="0"/>
              <a:t>Christ our Redemption</a:t>
            </a:r>
            <a:r>
              <a:rPr lang="en-GB" dirty="0"/>
              <a:t>, or participate in another daily Bible reading plan for at least six months. </a:t>
            </a:r>
          </a:p>
          <a:p>
            <a:pPr marL="457200" lvl="0" indent="-457200" eaLnBrk="0" hangingPunct="0">
              <a:buFont typeface="+mj-lt"/>
              <a:buAutoNum type="arabicPeriod"/>
            </a:pPr>
            <a:r>
              <a:rPr lang="en-GB" dirty="0"/>
              <a:t>Hold a current CPR certification from a nationally recognized organization.</a:t>
            </a:r>
          </a:p>
          <a:p>
            <a:pPr marL="457200" lvl="0" indent="-457200" eaLnBrk="0" hangingPunct="0">
              <a:buFont typeface="+mj-lt"/>
              <a:buAutoNum type="arabicPeriod"/>
            </a:pPr>
            <a:r>
              <a:rPr lang="en-GB" dirty="0"/>
              <a:t>Hold a current First Aid certification from a nationally recognized organization.</a:t>
            </a:r>
          </a:p>
          <a:p>
            <a:pPr marL="457200" lvl="0" indent="-457200" eaLnBrk="0" hangingPunct="0">
              <a:buFont typeface="+mj-lt"/>
              <a:buAutoNum type="arabicPeriod"/>
            </a:pPr>
            <a:r>
              <a:rPr lang="en-GB" dirty="0"/>
              <a:t>Read or listen to a book on any one of the seminar topics that are part of this certification. Prepare an action plan indicating how you intend to implement the things you have learned into your Pathfinder ministry. Carry out that plan and evaluate the results.</a:t>
            </a:r>
          </a:p>
          <a:p>
            <a:pPr marL="457200" lvl="0" indent="-457200" eaLnBrk="0" hangingPunct="0">
              <a:buFont typeface="+mj-lt"/>
              <a:buAutoNum type="arabicPeriod"/>
            </a:pPr>
            <a:r>
              <a:rPr lang="en-GB" dirty="0"/>
              <a:t>Plan, carry out and evaluate a team building event of at least three hours duration for your Pathfinder Staff.</a:t>
            </a:r>
          </a:p>
          <a:p>
            <a:pPr marL="457200" lvl="0" indent="-457200" eaLnBrk="0" hangingPunct="0">
              <a:buFont typeface="+mj-lt"/>
              <a:buAutoNum type="arabicPeriod"/>
            </a:pPr>
            <a:r>
              <a:rPr lang="en-GB" dirty="0"/>
              <a:t>Develop a written, comprehensive plan for a year of Pathfinder programming and ministry.</a:t>
            </a:r>
          </a:p>
          <a:p>
            <a:pPr marL="457200" lvl="0" indent="-457200" eaLnBrk="0" hangingPunct="0">
              <a:buFont typeface="+mj-lt"/>
              <a:buAutoNum type="arabicPeriod"/>
            </a:pPr>
            <a:r>
              <a:rPr lang="en-GB" dirty="0" smtClean="0"/>
              <a:t>Develop a </a:t>
            </a:r>
            <a:r>
              <a:rPr lang="en-GB" i="1" dirty="0"/>
              <a:t>Portfolio </a:t>
            </a:r>
            <a:r>
              <a:rPr lang="en-GB" dirty="0"/>
              <a:t>that contains copies of your notes, plans and work.</a:t>
            </a:r>
          </a:p>
        </p:txBody>
      </p:sp>
    </p:spTree>
    <p:extLst>
      <p:ext uri="{BB962C8B-B14F-4D97-AF65-F5344CB8AC3E}">
        <p14:creationId xmlns:p14="http://schemas.microsoft.com/office/powerpoint/2010/main" val="489109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499" y="114115"/>
            <a:ext cx="9016379" cy="601504"/>
          </a:xfrm>
        </p:spPr>
        <p:txBody>
          <a:bodyPr>
            <a:normAutofit fontScale="90000"/>
          </a:bodyPr>
          <a:lstStyle/>
          <a:p>
            <a:r>
              <a:rPr lang="en-GB" b="1" dirty="0"/>
              <a:t>C</a:t>
            </a:r>
            <a:r>
              <a:rPr lang="en-GB" b="1" dirty="0" smtClean="0"/>
              <a:t>ertification </a:t>
            </a:r>
            <a:r>
              <a:rPr lang="en-GB" b="1" dirty="0" smtClean="0"/>
              <a:t>Schedule</a:t>
            </a:r>
            <a:endParaRPr lang="en-GB" dirty="0"/>
          </a:p>
        </p:txBody>
      </p:sp>
      <p:sp>
        <p:nvSpPr>
          <p:cNvPr id="3" name="Content Placeholder 2"/>
          <p:cNvSpPr>
            <a:spLocks noGrp="1"/>
          </p:cNvSpPr>
          <p:nvPr>
            <p:ph idx="1"/>
          </p:nvPr>
        </p:nvSpPr>
        <p:spPr>
          <a:xfrm>
            <a:off x="1210123" y="1364974"/>
            <a:ext cx="9409044" cy="2464906"/>
          </a:xfrm>
        </p:spPr>
        <p:txBody>
          <a:bodyPr>
            <a:normAutofit/>
          </a:bodyPr>
          <a:lstStyle/>
          <a:p>
            <a:pPr eaLnBrk="0" hangingPunct="0"/>
            <a:r>
              <a:rPr lang="en-GB" sz="2400" dirty="0"/>
              <a:t>Project Planning – </a:t>
            </a:r>
            <a:r>
              <a:rPr lang="en-GB" sz="2400" b="1" dirty="0"/>
              <a:t>Orientation Day</a:t>
            </a:r>
          </a:p>
          <a:p>
            <a:pPr eaLnBrk="0" hangingPunct="0"/>
            <a:r>
              <a:rPr lang="en-GB" sz="2400" dirty="0" smtClean="0"/>
              <a:t>Seminars – </a:t>
            </a:r>
            <a:r>
              <a:rPr lang="en-GB" sz="2400" b="1" dirty="0" smtClean="0"/>
              <a:t>Residential</a:t>
            </a:r>
            <a:r>
              <a:rPr lang="en-GB" sz="2400" dirty="0" smtClean="0"/>
              <a:t> </a:t>
            </a:r>
            <a:r>
              <a:rPr lang="en-GB" sz="2400" b="1" dirty="0" smtClean="0"/>
              <a:t>Weekend</a:t>
            </a:r>
            <a:endParaRPr lang="en-GB" sz="2400" b="1" dirty="0"/>
          </a:p>
          <a:p>
            <a:pPr eaLnBrk="0" hangingPunct="0"/>
            <a:r>
              <a:rPr lang="en-GB" sz="2400" dirty="0"/>
              <a:t>Outdoor Education </a:t>
            </a:r>
            <a:r>
              <a:rPr lang="en-GB" sz="2400" dirty="0" smtClean="0"/>
              <a:t>&amp; Wilderness </a:t>
            </a:r>
            <a:r>
              <a:rPr lang="en-GB" sz="2400" dirty="0"/>
              <a:t>Survival Skills – </a:t>
            </a:r>
            <a:r>
              <a:rPr lang="en-GB" sz="2400" b="1" dirty="0" smtClean="0"/>
              <a:t>Camping</a:t>
            </a:r>
            <a:r>
              <a:rPr lang="en-GB" sz="2400" dirty="0" smtClean="0"/>
              <a:t> </a:t>
            </a:r>
            <a:r>
              <a:rPr lang="en-GB" sz="2400" b="1" dirty="0" smtClean="0"/>
              <a:t>Weekend</a:t>
            </a:r>
          </a:p>
          <a:p>
            <a:pPr eaLnBrk="0" hangingPunct="0"/>
            <a:r>
              <a:rPr lang="en-GB" sz="2400" dirty="0" smtClean="0"/>
              <a:t>Support Days</a:t>
            </a:r>
            <a:endParaRPr lang="en-GB" sz="2400" dirty="0"/>
          </a:p>
        </p:txBody>
      </p:sp>
    </p:spTree>
    <p:extLst>
      <p:ext uri="{BB962C8B-B14F-4D97-AF65-F5344CB8AC3E}">
        <p14:creationId xmlns:p14="http://schemas.microsoft.com/office/powerpoint/2010/main" val="795669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3975</TotalTime>
  <Words>654</Words>
  <Application>Microsoft Macintosh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Corbel</vt:lpstr>
      <vt:lpstr>Mangal</vt:lpstr>
      <vt:lpstr>Arial</vt:lpstr>
      <vt:lpstr>Parallax</vt:lpstr>
      <vt:lpstr>The Pathfinder Leadership Programme - PLP </vt:lpstr>
      <vt:lpstr>The Basis of the Certifications are: </vt:lpstr>
      <vt:lpstr>New for 2018 -Electronic Portfolios</vt:lpstr>
      <vt:lpstr>Mentor</vt:lpstr>
      <vt:lpstr>Pathfinder  Leadership Certification</vt:lpstr>
      <vt:lpstr>Pathfinder  Leadership Certification</vt:lpstr>
      <vt:lpstr>Pathfinder  Staff Leadership Certification</vt:lpstr>
      <vt:lpstr>Pathfinder  Staff Leadership Certification</vt:lpstr>
      <vt:lpstr>Certification Schedule</vt:lpstr>
      <vt:lpstr>Future  Certifications</vt:lpstr>
      <vt:lpstr>Training dates for 2018</vt:lpstr>
      <vt:lpstr>NEXT STEPS:</vt:lpstr>
      <vt:lpstr>Contact details: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pla – plc &amp; pslc</dc:title>
  <dc:creator>Vernon Noel</dc:creator>
  <cp:lastModifiedBy>Vernon Noel</cp:lastModifiedBy>
  <cp:revision>27</cp:revision>
  <dcterms:created xsi:type="dcterms:W3CDTF">2016-12-10T18:36:52Z</dcterms:created>
  <dcterms:modified xsi:type="dcterms:W3CDTF">2017-12-10T12:49:59Z</dcterms:modified>
</cp:coreProperties>
</file>